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7559675" cy="10691813"/>
  <p:notesSz cx="6858000" cy="9144000"/>
  <p:embeddedFontLst>
    <p:embeddedFont>
      <p:font typeface="Noto Sans CJK KR DemiLight" panose="020B0600000101010101" charset="-127"/>
      <p:regular r:id="rId10"/>
    </p:embeddedFont>
    <p:embeddedFont>
      <p:font typeface="Noto Sans CJK KR Medium" panose="020B0600000101010101" charset="-127"/>
      <p:regular r:id="rId11"/>
    </p:embeddedFont>
    <p:embeddedFont>
      <p:font typeface="Noto Sans" panose="020B0502040504020204" pitchFamily="34" charset="0"/>
      <p:regular r:id="rId12"/>
      <p:bold r:id="rId13"/>
      <p:italic r:id="rId14"/>
      <p:boldItalic r:id="rId15"/>
    </p:embeddedFont>
    <p:embeddedFont>
      <p:font typeface="Noto Sans CJK KR Bold" panose="020B0500000000000000"/>
      <p:bold r:id="rId16"/>
    </p:embeddedFont>
    <p:embeddedFont>
      <p:font typeface="Noto Sans Medium" panose="020B0600000101010101" charset="0"/>
      <p:regular r:id="rId17"/>
      <p:bold r:id="rId18"/>
      <p:italic r:id="rId19"/>
      <p:boldItalic r:id="rId20"/>
    </p:embeddedFont>
    <p:embeddedFont>
      <p:font typeface="Play" panose="020B0600000101010101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gYzUqNEjk+y6vxtDTHEl6lADML/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BFC064D-80C4-4343-BAA4-AEA677B18BF9}">
  <a:tblStyle styleId="{7BFC064D-80C4-4343-BAA4-AEA677B18BF9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9EC"/>
          </a:solidFill>
        </a:fill>
      </a:tcStyle>
    </a:wholeTbl>
    <a:band1H>
      <a:tcTxStyle b="off" i="off"/>
      <a:tcStyle>
        <a:tcBdr/>
        <a:fill>
          <a:solidFill>
            <a:srgbClr val="CAD1D8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1D8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AEDBB10-0D46-417E-A8AA-641B2220ECE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1"/>
    <p:restoredTop sz="94635"/>
  </p:normalViewPr>
  <p:slideViewPr>
    <p:cSldViewPr snapToGrid="0">
      <p:cViewPr varScale="1">
        <p:scale>
          <a:sx n="68" d="100"/>
          <a:sy n="68" d="100"/>
        </p:scale>
        <p:origin x="3228" y="66"/>
      </p:cViewPr>
      <p:guideLst>
        <p:guide orient="horz" pos="3367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60"/>
              <a:buFont typeface="Play"/>
              <a:buNone/>
              <a:defRPr sz="496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/>
            </a:lvl1pPr>
            <a:lvl2pPr lvl="1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None/>
              <a:defRPr sz="1653"/>
            </a:lvl2pPr>
            <a:lvl3pPr lvl="2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None/>
              <a:defRPr sz="1488"/>
            </a:lvl3pPr>
            <a:lvl4pPr lvl="3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4pPr>
            <a:lvl5pPr lvl="4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5pPr>
            <a:lvl6pPr lvl="5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6pPr>
            <a:lvl7pPr lvl="6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7pPr>
            <a:lvl8pPr lvl="7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8pPr>
            <a:lvl9pPr lvl="8" algn="ctr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텍스트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 rot="5400000">
            <a:off x="387910" y="2978019"/>
            <a:ext cx="6783857" cy="6520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텍스트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 rot="5400000">
            <a:off x="1694512" y="4284621"/>
            <a:ext cx="9060817" cy="163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 rot="5400000">
            <a:off x="-1612846" y="2701814"/>
            <a:ext cx="9060817" cy="479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"/>
          <p:cNvSpPr txBox="1"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60"/>
              <a:buFont typeface="Play"/>
              <a:buNone/>
              <a:defRPr sz="496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rgbClr val="757575"/>
              </a:buClr>
              <a:buSzPts val="1984"/>
              <a:buNone/>
              <a:defRPr sz="1984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653"/>
              <a:buNone/>
              <a:defRPr sz="1653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488"/>
              <a:buNone/>
              <a:defRPr sz="1488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rgbClr val="757575"/>
              </a:buClr>
              <a:buSzPts val="1323"/>
              <a:buNone/>
              <a:defRPr sz="1323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콘텐츠 2개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body" idx="1"/>
          </p:nvPr>
        </p:nvSpPr>
        <p:spPr>
          <a:xfrm>
            <a:off x="519728" y="2846200"/>
            <a:ext cx="3212862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2"/>
          </p:nvPr>
        </p:nvSpPr>
        <p:spPr>
          <a:xfrm>
            <a:off x="3827085" y="2846200"/>
            <a:ext cx="3212862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None/>
              <a:defRPr sz="1653" b="1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None/>
              <a:defRPr sz="1488" b="1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520713" y="3905482"/>
            <a:ext cx="3198096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3"/>
          </p:nvPr>
        </p:nvSpPr>
        <p:spPr>
          <a:xfrm>
            <a:off x="3827086" y="2620980"/>
            <a:ext cx="3213847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None/>
              <a:defRPr sz="1653" b="1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None/>
              <a:defRPr sz="1488" b="1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 b="1"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4"/>
          </p:nvPr>
        </p:nvSpPr>
        <p:spPr>
          <a:xfrm>
            <a:off x="3827086" y="3905482"/>
            <a:ext cx="3213847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콘텐츠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5"/>
              <a:buFont typeface="Play"/>
              <a:buNone/>
              <a:defRPr sz="264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3213847" y="1539425"/>
            <a:ext cx="3827085" cy="759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6557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645"/>
              <a:buChar char="•"/>
              <a:defRPr sz="2645"/>
            </a:lvl1pPr>
            <a:lvl2pPr marL="914400" lvl="1" indent="-375602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315"/>
              <a:buChar char="•"/>
              <a:defRPr sz="2315"/>
            </a:lvl2pPr>
            <a:lvl3pPr marL="1371600" lvl="2" indent="-354583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984"/>
              <a:buChar char="•"/>
              <a:defRPr sz="1984"/>
            </a:lvl3pPr>
            <a:lvl4pPr marL="1828800" lvl="3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4pPr>
            <a:lvl5pPr marL="2286000" lvl="4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5pPr>
            <a:lvl6pPr marL="2743200" lvl="5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6pPr>
            <a:lvl7pPr marL="3200400" lvl="6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7pPr>
            <a:lvl8pPr marL="3657600" lvl="7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8pPr>
            <a:lvl9pPr marL="4114800" lvl="8" indent="-333565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Char char="•"/>
              <a:defRPr sz="1653"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2"/>
          </p:nvPr>
        </p:nvSpPr>
        <p:spPr>
          <a:xfrm>
            <a:off x="520712" y="3207544"/>
            <a:ext cx="2438192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157"/>
              <a:buNone/>
              <a:defRPr sz="1157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992"/>
              <a:buNone/>
              <a:defRPr sz="992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45"/>
              <a:buFont typeface="Play"/>
              <a:buNone/>
              <a:defRPr sz="264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>
            <a:spLocks noGrp="1"/>
          </p:cNvSpPr>
          <p:nvPr>
            <p:ph type="pic" idx="2"/>
          </p:nvPr>
        </p:nvSpPr>
        <p:spPr>
          <a:xfrm>
            <a:off x="3213847" y="1539425"/>
            <a:ext cx="3827085" cy="7598117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520712" y="3207544"/>
            <a:ext cx="2438192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1pPr>
            <a:lvl2pPr marL="914400" lvl="1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157"/>
              <a:buNone/>
              <a:defRPr sz="1157"/>
            </a:lvl2pPr>
            <a:lvl3pPr marL="1371600" lvl="2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992"/>
              <a:buNone/>
              <a:defRPr sz="992"/>
            </a:lvl3pPr>
            <a:lvl4pPr marL="1828800" lvl="3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4pPr>
            <a:lvl5pPr marL="2286000" lvl="4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5pPr>
            <a:lvl6pPr marL="2743200" lvl="5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6pPr>
            <a:lvl7pPr marL="3200400" lvl="6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7pPr>
            <a:lvl8pPr marL="3657600" lvl="7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8pPr>
            <a:lvl9pPr marL="4114800" lvl="8" indent="-228600" algn="l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827"/>
              <a:buNone/>
              <a:defRPr sz="827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37"/>
              <a:buFont typeface="Play"/>
              <a:buNone/>
              <a:defRPr sz="3637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5602" algn="l" rtl="0">
              <a:lnSpc>
                <a:spcPct val="90000"/>
              </a:lnSpc>
              <a:spcBef>
                <a:spcPts val="827"/>
              </a:spcBef>
              <a:spcAft>
                <a:spcPts val="0"/>
              </a:spcAft>
              <a:buClr>
                <a:schemeClr val="dk1"/>
              </a:buClr>
              <a:buSzPts val="2315"/>
              <a:buFont typeface="Arial"/>
              <a:buChar char="•"/>
              <a:defRPr sz="231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4583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3565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653"/>
              <a:buFont typeface="Arial"/>
              <a:buChar char="•"/>
              <a:defRPr sz="165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088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488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92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 descr="텍스트, 의류, 사람, 스크린샷이(가) 표시된 사진&#10;&#10;자동 생성된 설명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9" y="-1"/>
            <a:ext cx="7556501" cy="106887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384133" y="3380885"/>
            <a:ext cx="6769701" cy="1479851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 u="none" strike="noStrike" cap="none">
                <a:solidFill>
                  <a:schemeClr val="dk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rPr>
              <a:t>  유괴 미아 사고는 어린이들에게 심각한 위협이 될 수 있으며, 이러한 사고를 예방하기 위한 교육은 매우 중요합니다. 어린이는 종종 주변 환경을 이해하는 데 어려움을 겪고, 낯선 사람이나 상황에 대한 경계심이 부족 합니다. 따라서 유괴 미아 사고 예방 교육을 통해 학생들이 위험을 인식하고, 안전한 행동을 배울 수 있도록 합니다. 그리고, 유괴 미아 사고 예방 교육은 학생들이 자신의 안전을 소중히 여기고, 위험한 상황에서 올바른 판단을 내릴 수 있는 능력을 기르는 데 중요한 역할을 합니다. 이를 통해 어린이들이 보다 안전하게 성장할 수 있는 기반을 마련할 수 있습니다.</a:t>
            </a:r>
            <a:endParaRPr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384134" y="1414048"/>
            <a:ext cx="6769701" cy="1069082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9" name="Google Shape;99;p2"/>
          <p:cNvGrpSpPr/>
          <p:nvPr/>
        </p:nvGrpSpPr>
        <p:grpSpPr>
          <a:xfrm>
            <a:off x="191474" y="1083005"/>
            <a:ext cx="2235376" cy="523703"/>
            <a:chOff x="331678" y="2687959"/>
            <a:chExt cx="3367301" cy="788890"/>
          </a:xfrm>
        </p:grpSpPr>
        <p:sp>
          <p:nvSpPr>
            <p:cNvPr id="100" name="Google Shape;100;p2"/>
            <p:cNvSpPr/>
            <p:nvPr/>
          </p:nvSpPr>
          <p:spPr>
            <a:xfrm rot="10800000">
              <a:off x="331678" y="3186632"/>
              <a:ext cx="290217" cy="290217"/>
            </a:xfrm>
            <a:prstGeom prst="rtTriangle">
              <a:avLst/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none" strike="noStrike" cap="none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31678" y="2690744"/>
              <a:ext cx="3142135" cy="503148"/>
            </a:xfrm>
            <a:prstGeom prst="parallelogram">
              <a:avLst>
                <a:gd name="adj" fmla="val 48524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400" u="none" strike="noStrike" cap="none" dirty="0">
                  <a:solidFill>
                    <a:schemeClr val="lt1"/>
                  </a:solidFill>
                  <a:latin typeface="Noto Sans CJK KR DemiLight" panose="020B0400000000000000" pitchFamily="34" charset="-128"/>
                  <a:ea typeface="Noto Sans CJK KR DemiLight" panose="020B0400000000000000" pitchFamily="34" charset="-128"/>
                  <a:sym typeface="Arial"/>
                </a:rPr>
                <a:t>교수학습 흐름자료</a:t>
              </a:r>
              <a:endParaRPr sz="1400" u="none" strike="noStrike" cap="none" dirty="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3297357" y="2690744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none" strike="noStrike" cap="none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3408762" y="2687959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none" strike="noStrike" cap="none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</p:grpSp>
      <p:sp>
        <p:nvSpPr>
          <p:cNvPr id="108" name="Google Shape;108;p2"/>
          <p:cNvSpPr txBox="1"/>
          <p:nvPr/>
        </p:nvSpPr>
        <p:spPr>
          <a:xfrm>
            <a:off x="668141" y="1554860"/>
            <a:ext cx="9252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4800" b="1">
                <a:solidFill>
                  <a:srgbClr val="8AAA48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11</a:t>
            </a:r>
            <a:endParaRPr sz="4800" b="1">
              <a:solidFill>
                <a:srgbClr val="8AAA48"/>
              </a:solidFill>
              <a:latin typeface="Noto Sans CJK KR Bold" panose="020B0500000000000000" pitchFamily="34" charset="-128"/>
              <a:ea typeface="Noto Sans CJK KR Bold" panose="020B0500000000000000" pitchFamily="34" charset="-128"/>
              <a:cs typeface="Noto Sans"/>
              <a:sym typeface="Noto Sans"/>
            </a:endParaRPr>
          </a:p>
        </p:txBody>
      </p:sp>
      <p:cxnSp>
        <p:nvCxnSpPr>
          <p:cNvPr id="109" name="Google Shape;109;p2"/>
          <p:cNvCxnSpPr/>
          <p:nvPr/>
        </p:nvCxnSpPr>
        <p:spPr>
          <a:xfrm>
            <a:off x="1717274" y="1755158"/>
            <a:ext cx="0" cy="386861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solid"/>
            <a:miter lim="8000"/>
            <a:headEnd type="none" w="sm" len="sm"/>
            <a:tailEnd type="none" w="sm" len="sm"/>
          </a:ln>
        </p:spPr>
      </p:cxnSp>
      <p:sp>
        <p:nvSpPr>
          <p:cNvPr id="110" name="Google Shape;110;p2"/>
          <p:cNvSpPr txBox="1"/>
          <p:nvPr/>
        </p:nvSpPr>
        <p:spPr>
          <a:xfrm>
            <a:off x="1909898" y="1674750"/>
            <a:ext cx="408911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3200" b="1" dirty="0">
                <a:solidFill>
                  <a:srgbClr val="595959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sym typeface="Arial"/>
              </a:rPr>
              <a:t>유괴, 미아 사고</a:t>
            </a:r>
            <a:endParaRPr b="1" dirty="0">
              <a:latin typeface="Noto Sans CJK KR Bold" panose="020B0500000000000000" pitchFamily="34" charset="-128"/>
              <a:ea typeface="Noto Sans CJK KR Bold" panose="020B0500000000000000" pitchFamily="34" charset="-128"/>
            </a:endParaRPr>
          </a:p>
        </p:txBody>
      </p:sp>
      <p:grpSp>
        <p:nvGrpSpPr>
          <p:cNvPr id="111" name="Google Shape;111;p2"/>
          <p:cNvGrpSpPr/>
          <p:nvPr/>
        </p:nvGrpSpPr>
        <p:grpSpPr>
          <a:xfrm>
            <a:off x="384134" y="3019875"/>
            <a:ext cx="1184068" cy="261616"/>
            <a:chOff x="533208" y="2573735"/>
            <a:chExt cx="917117" cy="202634"/>
          </a:xfrm>
        </p:grpSpPr>
        <p:sp>
          <p:nvSpPr>
            <p:cNvPr id="112" name="Google Shape;112;p2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847832" y="2573740"/>
              <a:ext cx="602493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DEECB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100">
                  <a:solidFill>
                    <a:srgbClr val="8AAA48"/>
                  </a:solidFill>
                  <a:latin typeface="Noto Sans CJK KR DemiLight" panose="020B0400000000000000" pitchFamily="34" charset="-128"/>
                  <a:ea typeface="Noto Sans CJK KR DemiLight" panose="020B0400000000000000" pitchFamily="34" charset="-128"/>
                  <a:cs typeface="Noto Sans Medium"/>
                  <a:sym typeface="Noto Sans Medium"/>
                </a:rPr>
                <a:t>학습주제</a:t>
              </a:r>
              <a:endParaRPr sz="1100">
                <a:solidFill>
                  <a:srgbClr val="8AAA48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 Medium"/>
                <a:sym typeface="Noto Sans Medium"/>
              </a:endParaRPr>
            </a:p>
          </p:txBody>
        </p:sp>
        <p:pic>
          <p:nvPicPr>
            <p:cNvPr id="114" name="Google Shape;114;p2" descr="삼각형, 디자인이(가) 표시된 사진&#10;&#10;자동 생성된 설명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5" name="Google Shape;115;p2"/>
          <p:cNvSpPr txBox="1"/>
          <p:nvPr/>
        </p:nvSpPr>
        <p:spPr>
          <a:xfrm>
            <a:off x="1584308" y="2940721"/>
            <a:ext cx="54204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800" b="1" dirty="0">
                <a:solidFill>
                  <a:srgbClr val="3F3F3F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유괴 </a:t>
            </a:r>
            <a:r>
              <a:rPr lang="en-US" altLang="ko-KR" sz="1800" b="1" dirty="0">
                <a:solidFill>
                  <a:srgbClr val="3F3F3F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NO! </a:t>
            </a:r>
            <a:r>
              <a:rPr lang="ko-KR" altLang="en-US" sz="1800" b="1" dirty="0">
                <a:solidFill>
                  <a:srgbClr val="3F3F3F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미아</a:t>
            </a:r>
            <a:r>
              <a:rPr lang="en-US" altLang="ko-KR" sz="1800" b="1" dirty="0">
                <a:solidFill>
                  <a:srgbClr val="3F3F3F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NO! </a:t>
            </a:r>
            <a:r>
              <a:rPr lang="ko-KR" altLang="en-US" sz="1800" b="1" dirty="0">
                <a:solidFill>
                  <a:srgbClr val="3F3F3F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이렇게 행동해요</a:t>
            </a:r>
            <a:r>
              <a:rPr lang="en-US" altLang="ko-KR" sz="1800" b="1" dirty="0">
                <a:solidFill>
                  <a:srgbClr val="3F3F3F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!</a:t>
            </a:r>
            <a:endParaRPr b="1" dirty="0">
              <a:latin typeface="Noto Sans CJK KR Bold" panose="020B0500000000000000" pitchFamily="34" charset="-128"/>
              <a:ea typeface="Noto Sans CJK KR Bold" panose="020B0500000000000000" pitchFamily="34" charset="-128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380279" y="3285995"/>
            <a:ext cx="6769701" cy="0"/>
          </a:xfrm>
          <a:prstGeom prst="straightConnector1">
            <a:avLst/>
          </a:prstGeom>
          <a:noFill/>
          <a:ln w="9525" cap="flat" cmpd="sng">
            <a:solidFill>
              <a:srgbClr val="D8D8D8"/>
            </a:solidFill>
            <a:prstDash val="solid"/>
            <a:miter lim="8000"/>
            <a:headEnd type="none" w="sm" len="sm"/>
            <a:tailEnd type="none" w="sm" len="sm"/>
          </a:ln>
        </p:spPr>
      </p:cxnSp>
      <p:grpSp>
        <p:nvGrpSpPr>
          <p:cNvPr id="117" name="Google Shape;117;p2"/>
          <p:cNvGrpSpPr/>
          <p:nvPr/>
        </p:nvGrpSpPr>
        <p:grpSpPr>
          <a:xfrm>
            <a:off x="380279" y="5148476"/>
            <a:ext cx="1184068" cy="261610"/>
            <a:chOff x="533208" y="2573735"/>
            <a:chExt cx="917117" cy="202629"/>
          </a:xfrm>
        </p:grpSpPr>
        <p:sp>
          <p:nvSpPr>
            <p:cNvPr id="118" name="Google Shape;118;p2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847832" y="2573735"/>
              <a:ext cx="602493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DEECB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100">
                  <a:solidFill>
                    <a:srgbClr val="8AAA48"/>
                  </a:solidFill>
                  <a:latin typeface="Noto Sans CJK KR DemiLight" panose="020B0400000000000000" pitchFamily="34" charset="-128"/>
                  <a:ea typeface="Noto Sans CJK KR DemiLight" panose="020B0400000000000000" pitchFamily="34" charset="-128"/>
                  <a:cs typeface="Noto Sans Medium"/>
                  <a:sym typeface="Noto Sans Medium"/>
                </a:rPr>
                <a:t>학습목표</a:t>
              </a:r>
              <a:endParaRPr>
                <a:latin typeface="Noto Sans CJK KR DemiLight" panose="020B0400000000000000" pitchFamily="34" charset="-128"/>
                <a:ea typeface="Noto Sans CJK KR DemiLight" panose="020B0400000000000000" pitchFamily="34" charset="-128"/>
              </a:endParaRPr>
            </a:p>
          </p:txBody>
        </p:sp>
        <p:pic>
          <p:nvPicPr>
            <p:cNvPr id="120" name="Google Shape;120;p2" descr="삼각형, 디자인이(가) 표시된 사진&#10;&#10;자동 생성된 설명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1" name="Google Shape;121;p2"/>
          <p:cNvSpPr/>
          <p:nvPr/>
        </p:nvSpPr>
        <p:spPr>
          <a:xfrm>
            <a:off x="380278" y="5406888"/>
            <a:ext cx="6769701" cy="1219665"/>
          </a:xfrm>
          <a:prstGeom prst="rect">
            <a:avLst/>
          </a:prstGeom>
          <a:solidFill>
            <a:srgbClr val="F7FBF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-69850" algn="just" rtl="0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Play"/>
              <a:buAutoNum type="arabicPeriod"/>
            </a:pPr>
            <a:r>
              <a:rPr lang="ko-KR" sz="1100">
                <a:solidFill>
                  <a:srgbClr val="3F3F3F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유괴, 미아 사고가 일어나는 상황에 대해 알 수 있다.</a:t>
            </a:r>
            <a:endParaRPr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  <a:p>
            <a:pPr marL="0" marR="0" lvl="0" indent="-69850" algn="just" rtl="0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Play"/>
              <a:buAutoNum type="arabicPeriod"/>
            </a:pPr>
            <a:r>
              <a:rPr lang="ko-KR" sz="1100">
                <a:solidFill>
                  <a:srgbClr val="3F3F3F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유괴, 미아 사고를 예방하는 방법을 알고 실천할 수 있다.</a:t>
            </a:r>
            <a:endParaRPr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  <p:sp>
        <p:nvSpPr>
          <p:cNvPr id="123" name="Google Shape;123;p2"/>
          <p:cNvSpPr/>
          <p:nvPr/>
        </p:nvSpPr>
        <p:spPr>
          <a:xfrm>
            <a:off x="374314" y="6871720"/>
            <a:ext cx="410728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ACD1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"/>
          <p:cNvSpPr/>
          <p:nvPr/>
        </p:nvSpPr>
        <p:spPr>
          <a:xfrm>
            <a:off x="780517" y="6871720"/>
            <a:ext cx="1157267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>
                <a:solidFill>
                  <a:srgbClr val="8AAA48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 Medium"/>
                <a:sym typeface="Noto Sans Medium"/>
              </a:rPr>
              <a:t>교수학습지도안</a:t>
            </a:r>
            <a:endParaRPr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  <p:pic>
        <p:nvPicPr>
          <p:cNvPr id="125" name="Google Shape;125;p2" descr="삼각형, 디자인이(가) 표시된 사진&#10;&#10;자동 생성된 설명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8004" y="6929413"/>
            <a:ext cx="283345" cy="1462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6" name="Google Shape;126;p2"/>
          <p:cNvGraphicFramePr/>
          <p:nvPr>
            <p:extLst>
              <p:ext uri="{D42A27DB-BD31-4B8C-83A1-F6EECF244321}">
                <p14:modId xmlns:p14="http://schemas.microsoft.com/office/powerpoint/2010/main" val="3312681987"/>
              </p:ext>
            </p:extLst>
          </p:nvPr>
        </p:nvGraphicFramePr>
        <p:xfrm>
          <a:off x="380278" y="7197226"/>
          <a:ext cx="6767625" cy="1483400"/>
        </p:xfrm>
        <a:graphic>
          <a:graphicData uri="http://schemas.openxmlformats.org/drawingml/2006/table">
            <a:tbl>
              <a:tblPr firstRow="1" bandRow="1">
                <a:noFill/>
                <a:tableStyleId>{7BFC064D-80C4-4343-BAA4-AEA677B18BF9}</a:tableStyleId>
              </a:tblPr>
              <a:tblGrid>
                <a:gridCol w="627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9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교    과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통합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단    원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안전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차   시</a:t>
                      </a:r>
                      <a:endParaRPr sz="1100" b="0" i="0" u="none" strike="noStrike" cap="none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4/4</a:t>
                      </a:r>
                      <a:endParaRPr sz="11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주    제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유괴, 미아 사고를 예방하는 방법과 대처 방법을 알기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대    상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spc="-150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초등 </a:t>
                      </a:r>
                      <a:r>
                        <a:rPr lang="ko-KR" altLang="en-US" sz="1400" b="0" i="0" u="none" strike="noStrike" cap="none" spc="-150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Arial"/>
                        </a:rPr>
                        <a:t> </a:t>
                      </a:r>
                      <a:r>
                        <a:rPr lang="ko-KR" sz="1100" b="0" i="0" u="none" strike="noStrike" cap="none" spc="-150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1-3학년</a:t>
                      </a:r>
                      <a:endParaRPr b="0" i="0" spc="-15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장    소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교실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일</a:t>
                      </a:r>
                      <a:r>
                        <a:rPr lang="ko-KR" altLang="ko-Kore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    </a:t>
                      </a: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시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00.00.00</a:t>
                      </a:r>
                      <a:endParaRPr sz="1100" b="0" i="0" u="none" strike="noStrike" cap="none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 err="1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수업자</a:t>
                      </a:r>
                      <a:endParaRPr sz="1100" b="0" i="0" u="none" strike="noStrike" cap="none" dirty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000</a:t>
                      </a:r>
                      <a:endParaRPr sz="1100" b="0" i="0" u="none" strike="noStrike" cap="none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학습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목표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유괴, 미아 사고를 예방하는 방법과 대처 방법을 알아봅시다.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준비물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PPT, 학습지, 연필, 색연필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47491BF1-43D0-E92F-C4A2-4D923965BF62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>
                <a:solidFill>
                  <a:srgbClr val="262626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2024 학교 안전 교육 콘텐츠</a:t>
            </a:r>
            <a:endParaRPr sz="700">
              <a:solidFill>
                <a:srgbClr val="262626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417C2050-F7A8-7342-D751-93600494E38C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초등 1-3학년</a:t>
            </a:r>
            <a:endParaRPr sz="700">
              <a:solidFill>
                <a:schemeClr val="lt1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1746BA82-2C29-B5B6-DEA5-539CAF7FC32E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생활안전ㅣ</a:t>
            </a:r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026E3ADC-6F60-2698-EEB8-0C44214A92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</a:rPr>
              <a:t>2</a:t>
            </a:fld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F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5" name="Google Shape;135;p3"/>
          <p:cNvGraphicFramePr/>
          <p:nvPr>
            <p:extLst>
              <p:ext uri="{D42A27DB-BD31-4B8C-83A1-F6EECF244321}">
                <p14:modId xmlns:p14="http://schemas.microsoft.com/office/powerpoint/2010/main" val="1216716554"/>
              </p:ext>
            </p:extLst>
          </p:nvPr>
        </p:nvGraphicFramePr>
        <p:xfrm>
          <a:off x="380278" y="795209"/>
          <a:ext cx="6760300" cy="9004557"/>
        </p:xfrm>
        <a:graphic>
          <a:graphicData uri="http://schemas.openxmlformats.org/drawingml/2006/table">
            <a:tbl>
              <a:tblPr firstRow="1" bandRow="1">
                <a:noFill/>
                <a:tableStyleId>{7BFC064D-80C4-4343-BAA4-AEA677B18BF9}</a:tableStyleId>
              </a:tblPr>
              <a:tblGrid>
                <a:gridCol w="52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0394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단계</a:t>
                      </a:r>
                      <a:endParaRPr b="0" i="0" dirty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(</a:t>
                      </a:r>
                      <a:r>
                        <a:rPr lang="ko-KR" sz="900" b="0" i="0" u="none" strike="noStrike" cap="none" dirty="0" err="1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시량</a:t>
                      </a:r>
                      <a:r>
                        <a:rPr lang="ko-KR" sz="900" b="0" i="0" u="none" strike="noStrike" cap="none" dirty="0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)</a:t>
                      </a:r>
                      <a:endParaRPr b="0" i="0" dirty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학습</a:t>
                      </a:r>
                      <a:endParaRPr b="0" i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요소</a:t>
                      </a:r>
                      <a:endParaRPr b="0" i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교수 - 학습 활동</a:t>
                      </a:r>
                      <a:endParaRPr sz="900" b="0" i="0" u="none" strike="noStrike" cap="none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"/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자료(▪) 및 유의점(*)</a:t>
                      </a:r>
                      <a:endParaRPr sz="900" b="0" i="0" u="none" strike="noStrike" cap="none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403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교사활동</a:t>
                      </a:r>
                      <a:endParaRPr sz="900" b="0" i="0" u="none" strike="noStrike" cap="none" dirty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bg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학 생 활 동 </a:t>
                      </a:r>
                      <a:endParaRPr sz="900" b="0" i="0" u="none" strike="noStrike" cap="none" dirty="0">
                        <a:solidFill>
                          <a:schemeClr val="bg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217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도입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(5분)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동기유발</a:t>
                      </a:r>
                      <a:endParaRPr sz="1100" b="0" i="0" u="none" strike="noStrike" cap="none">
                        <a:solidFill>
                          <a:schemeClr val="dk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 제시된 상황을 보고 빈칸에 들어갈 말은 무엇인지 생각해 봅시다.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▶유괴  : 사람을 데려가는 범죄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▶미아 : 어린이가 길을 잃고 헤매는 것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▪ppt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*학생들이</a:t>
                      </a:r>
                      <a:b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</a:b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학습 주제에 대한 생각을 떠올리도록 한다.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544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학습목표</a:t>
                      </a:r>
                      <a:b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</a:b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확인</a:t>
                      </a:r>
                      <a:endParaRPr sz="1100" b="0" i="0" u="none" strike="noStrike" cap="none">
                        <a:solidFill>
                          <a:schemeClr val="dk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▷오늘의 학습목표와 활동을 소개하기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</a:b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학습목표: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유괴, 미아 사고를 예방하는 방법과 대처 방법을 알아봅시다.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활동1: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유괴, 미아 사고의 위험성 알아보기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활동2: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유괴, 미아 사고의 예방 및 대처 방법 알아보기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활동3: 아동안전 지킴이집 색칠하기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"/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*학생들이 오늘 할 활동이 무엇인지 미리 인식하여 준비된 자세로 수업에 임할 수 있도록 한다.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6125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전개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(30분)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활동 1</a:t>
                      </a:r>
                      <a:endParaRPr b="0" i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이야기</a:t>
                      </a:r>
                      <a:b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</a:br>
                      <a:r>
                        <a:rPr lang="ko-KR" sz="1100" b="0" i="0" u="none" strike="noStrike" cap="none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열기</a:t>
                      </a:r>
                      <a:endParaRPr b="0" i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</a:t>
                      </a: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유괴, 미아 사고의 위험성 알아보기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영상을 시청하고 유괴, 미아 사고의 위험성을 알아봅시다.</a:t>
                      </a:r>
                      <a:b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</a:b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&lt;안전 공제회 영상&gt; 시청하기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▶영상을 시청하고 영상을 통해 알 수 있는 위험 요소들에 대해 말하기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모르는 사람이 말을 걸면 조심해요.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아는 척 말을 걸 수 있어요.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▪ &lt;안전공제회 영상&gt;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▪ PPT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827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활동 2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이야기 하기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 유괴, 미아 사고의 예방 및 대처 방법 알아보기</a:t>
                      </a:r>
                      <a:b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</a:b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미아 예방 방법은 무엇일까요?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길을 잃었을 때는 어떻게 해야 할까요?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유괴 예방 방법에는 무엇이 있을까요?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▶화면을 보며 유괴 미아 사고 예방 방법 알아보기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1.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내가 어디 있는지 부모님께 알리고, 나갈 때 허락을 받는다.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2.친구들과 큰길로 다닌다.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3.낯선 사람을 따라가거나 차에 타지 않는다.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1. 멈추기 : 제자리에서 멈추고 기다리세요.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2. 생각하기 : 나의 이름, 부모님 이름, 연락처를 생각해요.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3. 도움 요청하기 : 다른 어린이와 함께 있는 어른에게 도움을 요청해요.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1.</a:t>
                      </a:r>
                      <a:r>
                        <a:rPr lang="ko-KR" altLang="en-US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누군가 강제로 데려가려 하면 안 돼요! 싫어요! </a:t>
                      </a:r>
                      <a:r>
                        <a:rPr lang="ko-KR" sz="900" b="0" i="0" u="none" strike="noStrike" cap="none" dirty="0" err="1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라고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소리치기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2. 낯선 사람에게 이름, 주소, 전화번호를 알려주지 않아요.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3. 아는 사람이 같이 가자고 해도 부모님께 먼저 </a:t>
                      </a:r>
                      <a:r>
                        <a:rPr lang="ko-KR" sz="900" b="0" i="0" u="none" strike="noStrike" cap="none" dirty="0" err="1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허락받아야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해요.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4. </a:t>
                      </a:r>
                      <a:r>
                        <a:rPr lang="ko-KR" sz="900" b="0" i="0" dirty="0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근처에 경찰서나 아동안전지킴이집이 있다면 들어가서 위험 상황을 </a:t>
                      </a:r>
                      <a:r>
                        <a:rPr lang="ko-KR" sz="900" b="0" i="0" dirty="0" err="1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알려요</a:t>
                      </a:r>
                      <a:r>
                        <a:rPr lang="ko-KR" sz="900" b="0" i="0" dirty="0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▪PPT, 학습지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* 학생들이 먼저 방법을 떠올려보고 정답을 확인하도록 한다.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2318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활동 3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이야기 맺기</a:t>
                      </a:r>
                      <a:endParaRPr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 아동안전 지킴이집 색칠하기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아동 안전 지킴이 집이란 무엇일까요?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-5715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아동 안전 지킴이 집 마크를 색칠하며 기억해요!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- </a:t>
                      </a:r>
                      <a:r>
                        <a:rPr lang="ko-KR" sz="900" b="0" i="0" u="none" strike="noStrike" cap="none" dirty="0" err="1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Youtube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'아동 안전 </a:t>
                      </a:r>
                      <a:r>
                        <a:rPr lang="ko-KR" sz="900" b="0" i="0" u="none" strike="noStrike" cap="none" dirty="0" err="1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지킴이집'을</a:t>
                      </a: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 아시나요? [행정안전부] 영상 시청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- 학교주변, 공원, 문구점, 편의점, 약국 등에서 길을 잃었을 때, 유괴의 위험이 있을 때 도움을 주는 곳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Arial"/>
                          <a:sym typeface="Arial"/>
                        </a:rPr>
                        <a:t>- 마크를 색칠하며 익힌다.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▪PPT, 학습지, 색연필, </a:t>
                      </a:r>
                      <a:r>
                        <a:rPr lang="ko-KR" sz="900" b="0" i="0" u="none" strike="noStrike" cap="none" dirty="0" err="1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싸인펜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7DB2B869-7CF6-F9C7-867F-C4F29B3B99D1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>
                <a:solidFill>
                  <a:srgbClr val="262626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2024 학교 안전 교육 콘텐츠</a:t>
            </a:r>
            <a:endParaRPr sz="700">
              <a:solidFill>
                <a:srgbClr val="262626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1D70648B-985F-612A-3D3C-386A7FE741A5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초등 1-3학년</a:t>
            </a:r>
            <a:endParaRPr sz="700">
              <a:solidFill>
                <a:schemeClr val="lt1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2D90E773-FFE0-A078-91EB-DE4801D797A1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생활안전ㅣ</a:t>
            </a:r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C07A9D1F-B3C2-DC75-FB55-851D45DBAA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</a:rPr>
              <a:t>3</a:t>
            </a:fld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"/>
          <p:cNvSpPr/>
          <p:nvPr/>
        </p:nvSpPr>
        <p:spPr>
          <a:xfrm>
            <a:off x="374314" y="2747263"/>
            <a:ext cx="410728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ACD1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4"/>
          <p:cNvSpPr/>
          <p:nvPr/>
        </p:nvSpPr>
        <p:spPr>
          <a:xfrm>
            <a:off x="780518" y="2747263"/>
            <a:ext cx="468111" cy="26161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DF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100">
                <a:solidFill>
                  <a:srgbClr val="8AAA48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 Medium"/>
                <a:sym typeface="Noto Sans Medium"/>
              </a:rPr>
              <a:t>평가</a:t>
            </a:r>
            <a:endParaRPr sz="1100">
              <a:solidFill>
                <a:srgbClr val="8AAA48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 Medium"/>
              <a:sym typeface="Noto Sans Medium"/>
            </a:endParaRPr>
          </a:p>
        </p:txBody>
      </p:sp>
      <p:pic>
        <p:nvPicPr>
          <p:cNvPr id="147" name="Google Shape;147;p4" descr="삼각형, 디자인이(가) 표시된 사진  자동 생성된 설명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8004" y="2804956"/>
            <a:ext cx="283345" cy="1462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8" name="Google Shape;148;p4"/>
          <p:cNvGraphicFramePr/>
          <p:nvPr>
            <p:extLst>
              <p:ext uri="{D42A27DB-BD31-4B8C-83A1-F6EECF244321}">
                <p14:modId xmlns:p14="http://schemas.microsoft.com/office/powerpoint/2010/main" val="3091092631"/>
              </p:ext>
            </p:extLst>
          </p:nvPr>
        </p:nvGraphicFramePr>
        <p:xfrm>
          <a:off x="380278" y="3072769"/>
          <a:ext cx="6767625" cy="1483400"/>
        </p:xfrm>
        <a:graphic>
          <a:graphicData uri="http://schemas.openxmlformats.org/drawingml/2006/table">
            <a:tbl>
              <a:tblPr firstRow="1" bandRow="1">
                <a:noFill/>
                <a:tableStyleId>{7BFC064D-80C4-4343-BAA4-AEA677B18BF9}</a:tableStyleId>
              </a:tblPr>
              <a:tblGrid>
                <a:gridCol w="1481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3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평가내용</a:t>
                      </a:r>
                      <a:endParaRPr sz="1100" b="0" i="0" u="none" strike="noStrike" cap="none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평가 기준</a:t>
                      </a:r>
                      <a:endParaRPr sz="1100" b="0" i="0" u="none" strike="noStrike" cap="none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Noto Sans"/>
                        <a:buNone/>
                      </a:pPr>
                      <a:r>
                        <a:rPr lang="ko-KR" sz="1100" b="0" i="0" u="none" strike="noStrike" cap="none" dirty="0"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평가방법</a:t>
                      </a:r>
                      <a:endParaRPr sz="1100" b="0" i="0" u="none" strike="noStrike" cap="none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Noto Sans Medium"/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유괴, 미아 사고의 위험성을 알고 예방 방법을 생활 속에서 실천할 수 있는가?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잘함</a:t>
                      </a: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유괴, 미아 사고의 위험성을 구체적으로 알고 예방 방법을 이해하며</a:t>
                      </a:r>
                      <a:b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</a:b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실제 사용 상황에서 이를 실천할 수 있음.</a:t>
                      </a: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실기 평가,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관찰 평가</a:t>
                      </a:r>
                      <a:endParaRPr b="0" i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보통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유괴, 미아 사고를 예방하는 방법을 말할 수 있으며, 이를 실천함.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노력 요함</a:t>
                      </a:r>
                      <a:endParaRPr sz="900" b="0" i="0" u="none" strike="noStrike" cap="none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 Medium"/>
                          <a:sym typeface="Noto Sans Medium"/>
                        </a:rPr>
                        <a:t>유괴 미아 사고를 예방하는 방법을 이해함.</a:t>
                      </a: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 Medium"/>
                        <a:sym typeface="Noto Sans Medium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9" name="Google Shape;149;p4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F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52" name="Google Shape;152;p4"/>
          <p:cNvGraphicFramePr/>
          <p:nvPr>
            <p:extLst>
              <p:ext uri="{D42A27DB-BD31-4B8C-83A1-F6EECF244321}">
                <p14:modId xmlns:p14="http://schemas.microsoft.com/office/powerpoint/2010/main" val="4277027382"/>
              </p:ext>
            </p:extLst>
          </p:nvPr>
        </p:nvGraphicFramePr>
        <p:xfrm>
          <a:off x="380278" y="801710"/>
          <a:ext cx="6769725" cy="1515800"/>
        </p:xfrm>
        <a:graphic>
          <a:graphicData uri="http://schemas.openxmlformats.org/drawingml/2006/table">
            <a:tbl>
              <a:tblPr firstRow="1" bandRow="1">
                <a:noFill/>
                <a:tableStyleId>{7BFC064D-80C4-4343-BAA4-AEA677B18BF9}</a:tableStyleId>
              </a:tblPr>
              <a:tblGrid>
                <a:gridCol w="52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1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550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단계</a:t>
                      </a:r>
                      <a:endParaRPr sz="1100"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(</a:t>
                      </a:r>
                      <a:r>
                        <a:rPr lang="ko-KR" sz="1100" b="0" i="0" u="none" strike="noStrike" cap="none" dirty="0" err="1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시량</a:t>
                      </a: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)</a:t>
                      </a:r>
                      <a:endParaRPr sz="1100"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학습</a:t>
                      </a:r>
                      <a:endParaRPr sz="1100"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요소</a:t>
                      </a:r>
                      <a:endParaRPr sz="1100"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교수 - 학습 활동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AAA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Noto Sans"/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자료(▪) 및 유의점(*)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8AAA4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55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교사활동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lt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학 생 활 동 </a:t>
                      </a:r>
                      <a:endParaRPr sz="1100" b="0" i="0" u="none" strike="noStrike" cap="none" dirty="0">
                        <a:solidFill>
                          <a:schemeClr val="lt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AA4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6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정리</a:t>
                      </a:r>
                      <a:endParaRPr sz="1100"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(5분)</a:t>
                      </a:r>
                      <a:endParaRPr sz="1100" b="0" i="0" dirty="0"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0" i="0" u="none" strike="noStrike" cap="none" dirty="0">
                          <a:solidFill>
                            <a:schemeClr val="dk1"/>
                          </a:solidFill>
                          <a:latin typeface="Noto Sans CJK KR Medium" panose="020B0500000000000000" pitchFamily="34" charset="-128"/>
                          <a:ea typeface="Noto Sans CJK KR Medium" panose="020B0500000000000000" pitchFamily="34" charset="-128"/>
                          <a:cs typeface="Noto Sans"/>
                          <a:sym typeface="Noto Sans"/>
                        </a:rPr>
                        <a:t>수업 내용 정리하기</a:t>
                      </a:r>
                      <a:endParaRPr sz="1100" b="0" i="0" u="none" strike="noStrike" cap="none" dirty="0">
                        <a:solidFill>
                          <a:schemeClr val="dk1"/>
                        </a:solidFill>
                        <a:latin typeface="Noto Sans CJK KR Medium" panose="020B0500000000000000" pitchFamily="34" charset="-128"/>
                        <a:ea typeface="Noto Sans CJK KR Medium" panose="020B05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 오늘 배운 내용을 확인해 볼까요?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▷유괴, 미아 사고 예방 방법을 꼭 읽고 실천해 봅시다.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▶유괴 미아 사고가 일어나는 상황에 대해서 알아보았습니다.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  <a:t>▶유괴, 미아사고를 예방하는 방법을 배웠습니다.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ko-KR" sz="900" b="0" i="0" u="none" strike="noStrike" cap="none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Noto Sans"/>
                          <a:sym typeface="Noto Sans"/>
                        </a:rPr>
                      </a:br>
                      <a:endParaRPr sz="900" b="0" i="0" u="none" strike="noStrike" cap="none" dirty="0">
                        <a:solidFill>
                          <a:schemeClr val="dk1"/>
                        </a:solidFill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  <a:cs typeface="Noto Sans"/>
                        <a:sym typeface="Noto Sans"/>
                      </a:endParaRPr>
                    </a:p>
                  </a:txBody>
                  <a:tcPr marL="47625" marR="47625" marT="0" marB="0" anchor="ctr">
                    <a:lnL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AAA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Google Shape;104;p2">
            <a:extLst>
              <a:ext uri="{FF2B5EF4-FFF2-40B4-BE49-F238E27FC236}">
                <a16:creationId xmlns:a16="http://schemas.microsoft.com/office/drawing/2014/main" id="{FC9DAD2C-24A0-523C-5033-CF09D2DA4935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>
                <a:solidFill>
                  <a:srgbClr val="262626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2024 학교 안전 교육 콘텐츠</a:t>
            </a:r>
            <a:endParaRPr sz="700">
              <a:solidFill>
                <a:srgbClr val="262626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7" name="Google Shape;105;p2">
            <a:extLst>
              <a:ext uri="{FF2B5EF4-FFF2-40B4-BE49-F238E27FC236}">
                <a16:creationId xmlns:a16="http://schemas.microsoft.com/office/drawing/2014/main" id="{559F61BD-D35E-AA7C-E554-43F3EB27707F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초등 1-3학년</a:t>
            </a:r>
            <a:endParaRPr sz="700">
              <a:solidFill>
                <a:schemeClr val="lt1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8" name="Google Shape;106;p2">
            <a:extLst>
              <a:ext uri="{FF2B5EF4-FFF2-40B4-BE49-F238E27FC236}">
                <a16:creationId xmlns:a16="http://schemas.microsoft.com/office/drawing/2014/main" id="{4AF7D45A-4031-AB0B-FDFB-DE742DC796B1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생활안전ㅣ</a:t>
            </a:r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9" name="Google Shape;107;p2">
            <a:extLst>
              <a:ext uri="{FF2B5EF4-FFF2-40B4-BE49-F238E27FC236}">
                <a16:creationId xmlns:a16="http://schemas.microsoft.com/office/drawing/2014/main" id="{8C94B260-B292-9D2C-F5F4-FF7A6A42EB5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</a:rPr>
              <a:t>4</a:t>
            </a:fld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 descr="텍스트, 의류, 사람, 스크린샷이(가) 표시된 사진&#10;&#10;자동 생성된 설명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9" y="-1"/>
            <a:ext cx="7556501" cy="106887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5"/>
          <p:cNvSpPr/>
          <p:nvPr/>
        </p:nvSpPr>
        <p:spPr>
          <a:xfrm>
            <a:off x="384134" y="1414048"/>
            <a:ext cx="6769701" cy="750368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3100" b="1" dirty="0">
                <a:solidFill>
                  <a:srgbClr val="595959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유괴, 미아 사고를 예방해요</a:t>
            </a:r>
            <a:endParaRPr b="1" dirty="0">
              <a:latin typeface="Noto Sans CJK KR Bold" panose="020B0500000000000000" pitchFamily="34" charset="-128"/>
              <a:ea typeface="Noto Sans CJK KR Bold" panose="020B0500000000000000" pitchFamily="34" charset="-128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oogle Shape;160;p5"/>
          <p:cNvGrpSpPr/>
          <p:nvPr/>
        </p:nvGrpSpPr>
        <p:grpSpPr>
          <a:xfrm>
            <a:off x="191474" y="1083005"/>
            <a:ext cx="1360775" cy="523703"/>
            <a:chOff x="331678" y="2687959"/>
            <a:chExt cx="2049829" cy="788890"/>
          </a:xfrm>
        </p:grpSpPr>
        <p:sp>
          <p:nvSpPr>
            <p:cNvPr id="161" name="Google Shape;161;p5"/>
            <p:cNvSpPr/>
            <p:nvPr/>
          </p:nvSpPr>
          <p:spPr>
            <a:xfrm rot="10800000">
              <a:off x="331678" y="3186632"/>
              <a:ext cx="290217" cy="290217"/>
            </a:xfrm>
            <a:prstGeom prst="rtTriangle">
              <a:avLst/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331678" y="2690744"/>
              <a:ext cx="1821434" cy="503148"/>
            </a:xfrm>
            <a:prstGeom prst="parallelogram">
              <a:avLst>
                <a:gd name="adj" fmla="val 48524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400" dirty="0">
                  <a:solidFill>
                    <a:schemeClr val="lt1"/>
                  </a:solidFill>
                  <a:latin typeface="Noto Sans CJK KR DemiLight" panose="020B0400000000000000" pitchFamily="34" charset="-128"/>
                  <a:ea typeface="Noto Sans CJK KR DemiLight" panose="020B0400000000000000" pitchFamily="34" charset="-128"/>
                  <a:sym typeface="Arial"/>
                </a:rPr>
                <a:t>활동지 1</a:t>
              </a:r>
              <a:endParaRPr sz="1400" dirty="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1979885" y="2690744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5"/>
            <p:cNvSpPr/>
            <p:nvPr/>
          </p:nvSpPr>
          <p:spPr>
            <a:xfrm>
              <a:off x="2091290" y="2687959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7" name="Google Shape;167;p5"/>
          <p:cNvSpPr txBox="1"/>
          <p:nvPr/>
        </p:nvSpPr>
        <p:spPr>
          <a:xfrm>
            <a:off x="1729525" y="2285544"/>
            <a:ext cx="54204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800" dirty="0">
                <a:solidFill>
                  <a:schemeClr val="dk1"/>
                </a:solidFill>
                <a:latin typeface="Noto Sans CJK KR Medium" panose="020B0500000000000000" pitchFamily="34" charset="-128"/>
                <a:ea typeface="Noto Sans CJK KR Medium" panose="020B0500000000000000" pitchFamily="34" charset="-128"/>
                <a:cs typeface="Helvetica Neue"/>
                <a:sym typeface="Helvetica Neue"/>
              </a:rPr>
              <a:t>(     )학년 (     )반 이름(           )</a:t>
            </a:r>
            <a:endParaRPr sz="1800" dirty="0">
              <a:solidFill>
                <a:schemeClr val="dk1"/>
              </a:solidFill>
              <a:latin typeface="Noto Sans CJK KR Medium" panose="020B0500000000000000" pitchFamily="34" charset="-128"/>
              <a:ea typeface="Noto Sans CJK KR Medium" panose="020B0500000000000000" pitchFamily="34" charset="-128"/>
              <a:cs typeface="Helvetica Neue"/>
              <a:sym typeface="Helvetica Neue"/>
            </a:endParaRPr>
          </a:p>
        </p:txBody>
      </p:sp>
      <p:grpSp>
        <p:nvGrpSpPr>
          <p:cNvPr id="171" name="Google Shape;171;p5"/>
          <p:cNvGrpSpPr/>
          <p:nvPr/>
        </p:nvGrpSpPr>
        <p:grpSpPr>
          <a:xfrm>
            <a:off x="384134" y="2703777"/>
            <a:ext cx="6765845" cy="261616"/>
            <a:chOff x="533208" y="2573735"/>
            <a:chExt cx="5240469" cy="202634"/>
          </a:xfrm>
        </p:grpSpPr>
        <p:sp>
          <p:nvSpPr>
            <p:cNvPr id="172" name="Google Shape;172;p5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Noto Sans CJK KR Medium" panose="020B0500000000000000" pitchFamily="34" charset="-128"/>
                <a:ea typeface="Noto Sans CJK KR Medium" panose="020B0500000000000000" pitchFamily="34" charset="-128"/>
                <a:cs typeface="Noto Sans"/>
                <a:sym typeface="Noto Sans"/>
              </a:endParaRPr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847832" y="2573740"/>
              <a:ext cx="4925845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100">
                  <a:solidFill>
                    <a:srgbClr val="FFFFFF"/>
                  </a:solidFill>
                  <a:latin typeface="Noto Sans CJK KR Medium" panose="020B0500000000000000" pitchFamily="34" charset="-128"/>
                  <a:ea typeface="Noto Sans CJK KR Medium" panose="020B0500000000000000" pitchFamily="34" charset="-128"/>
                  <a:cs typeface="Noto Sans"/>
                  <a:sym typeface="Noto Sans"/>
                </a:rPr>
                <a:t>유괴, 미아 사고를 예방하는 방법을 알아봅시다.</a:t>
              </a:r>
              <a:endParaRPr sz="1100">
                <a:solidFill>
                  <a:srgbClr val="FFFFFF"/>
                </a:solidFill>
                <a:latin typeface="Noto Sans CJK KR Medium" panose="020B0500000000000000" pitchFamily="34" charset="-128"/>
                <a:ea typeface="Noto Sans CJK KR Medium" panose="020B0500000000000000" pitchFamily="34" charset="-128"/>
                <a:cs typeface="Noto Sans"/>
                <a:sym typeface="Noto Sans"/>
              </a:endParaRPr>
            </a:p>
          </p:txBody>
        </p:sp>
        <p:pic>
          <p:nvPicPr>
            <p:cNvPr id="174" name="Google Shape;174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21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75" name="Google Shape;175;p5"/>
          <p:cNvGraphicFramePr/>
          <p:nvPr>
            <p:extLst>
              <p:ext uri="{D42A27DB-BD31-4B8C-83A1-F6EECF244321}">
                <p14:modId xmlns:p14="http://schemas.microsoft.com/office/powerpoint/2010/main" val="1799033766"/>
              </p:ext>
            </p:extLst>
          </p:nvPr>
        </p:nvGraphicFramePr>
        <p:xfrm>
          <a:off x="464974" y="3121800"/>
          <a:ext cx="6633200" cy="6903750"/>
        </p:xfrm>
        <a:graphic>
          <a:graphicData uri="http://schemas.openxmlformats.org/drawingml/2006/table">
            <a:tbl>
              <a:tblPr>
                <a:noFill/>
                <a:tableStyleId>{1AEDBB10-0D46-417E-A8AA-641B2220ECE7}</a:tableStyleId>
              </a:tblPr>
              <a:tblGrid>
                <a:gridCol w="925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7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23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1" i="0" u="none" strike="noStrike" cap="none" dirty="0">
                          <a:solidFill>
                            <a:srgbClr val="000000"/>
                          </a:solidFill>
                          <a:latin typeface="Noto Sans CJK KR Bold" panose="020B0500000000000000" pitchFamily="34" charset="-128"/>
                          <a:ea typeface="Noto Sans CJK KR Bold" panose="020B0500000000000000" pitchFamily="34" charset="-128"/>
                          <a:cs typeface="Arial"/>
                          <a:sym typeface="Arial"/>
                        </a:rPr>
                        <a:t>미아 예방 방법</a:t>
                      </a:r>
                      <a:endParaRPr b="1" i="0" dirty="0">
                        <a:latin typeface="Noto Sans CJK KR Bold" panose="020B0500000000000000" pitchFamily="34" charset="-128"/>
                        <a:ea typeface="Noto Sans CJK KR Bold" panose="020B05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1.</a:t>
                      </a:r>
                      <a:r>
                        <a:rPr lang="ko-KR" altLang="en-US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내가 어디 있는지 (            )</a:t>
                      </a:r>
                      <a:r>
                        <a:rPr lang="ko-KR" sz="1500" b="0" i="0" u="none" strike="noStrike" cap="none" dirty="0" err="1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께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알리고, 나갈 때  (            )을 받는다.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2.</a:t>
                      </a:r>
                      <a:r>
                        <a:rPr lang="ko-KR" altLang="en-US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친구들과  (            )로 다닌다.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3. (                  )을 따라가거나 차에 타지 않는다.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7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1" i="0" u="none" strike="noStrike" cap="none" dirty="0">
                          <a:solidFill>
                            <a:srgbClr val="000000"/>
                          </a:solidFill>
                          <a:latin typeface="Noto Sans CJK KR Bold" panose="020B0500000000000000" pitchFamily="34" charset="-128"/>
                          <a:ea typeface="Noto Sans CJK KR Bold" panose="020B0500000000000000" pitchFamily="34" charset="-128"/>
                          <a:cs typeface="Arial"/>
                          <a:sym typeface="Arial"/>
                        </a:rPr>
                        <a:t>길을 잃었을 때</a:t>
                      </a:r>
                      <a:endParaRPr b="1" i="0" dirty="0">
                        <a:latin typeface="Noto Sans CJK KR Bold" panose="020B0500000000000000" pitchFamily="34" charset="-128"/>
                        <a:ea typeface="Noto Sans CJK KR Bold" panose="020B05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1. 멈추기 : 제자리에서  (            ) 기다리세요.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2. 생각하기 : 나의  (            ), 부모님  (            ),  (            )</a:t>
                      </a:r>
                      <a:r>
                        <a:rPr lang="ko-KR" sz="1500" b="0" i="0" u="none" strike="noStrike" cap="none" dirty="0" err="1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를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생각해요.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3. 도움 요청하기 : 다른  (            )와 함께 있는 어른에게 도움을 요청해요.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1" i="0" u="none" strike="noStrike" cap="none" dirty="0">
                          <a:solidFill>
                            <a:srgbClr val="000000"/>
                          </a:solidFill>
                          <a:latin typeface="Noto Sans CJK KR Bold" panose="020B0500000000000000" pitchFamily="34" charset="-128"/>
                          <a:ea typeface="Noto Sans CJK KR Bold" panose="020B0500000000000000" pitchFamily="34" charset="-128"/>
                          <a:cs typeface="Arial"/>
                          <a:sym typeface="Arial"/>
                        </a:rPr>
                        <a:t>유괴 예방 방법</a:t>
                      </a:r>
                      <a:endParaRPr b="1" i="0" dirty="0">
                        <a:latin typeface="Noto Sans CJK KR Bold" panose="020B0500000000000000" pitchFamily="34" charset="-128"/>
                        <a:ea typeface="Noto Sans CJK KR Bold" panose="020B05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1.</a:t>
                      </a:r>
                      <a:r>
                        <a:rPr lang="ko-KR" altLang="en-US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누군가 강제로 데려가려 하면  (            ) !  (            ) ! </a:t>
                      </a:r>
                      <a:r>
                        <a:rPr lang="ko-KR" sz="1500" b="0" i="0" u="none" strike="noStrike" cap="none" dirty="0" err="1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라고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소리치기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2. 낯선 사람에게  (            ) ,  (            ) ,  (            ) </a:t>
                      </a:r>
                      <a:r>
                        <a:rPr lang="ko-KR" sz="1500" b="0" i="0" u="none" strike="noStrike" cap="none" dirty="0" err="1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를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알려주지 않아요.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3.  (            ) 이 같이 가자고 해도 부모님께 먼저 </a:t>
                      </a:r>
                      <a:r>
                        <a:rPr lang="ko-KR" sz="1500" b="0" i="0" u="none" strike="noStrike" cap="none" dirty="0" err="1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허락받아야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해요.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4. </a:t>
                      </a:r>
                      <a:r>
                        <a:rPr lang="ko-KR" sz="1500" b="0" i="0" dirty="0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근처에 </a:t>
                      </a:r>
                      <a:r>
                        <a:rPr lang="ko-KR" sz="1500" b="0" i="0" dirty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(            )나 </a:t>
                      </a:r>
                      <a:r>
                        <a:rPr lang="ko-KR" sz="1500" b="0" i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(                                )</a:t>
                      </a:r>
                      <a:r>
                        <a:rPr lang="ko-KR" altLang="en-US" sz="1500" b="0" i="0">
                          <a:solidFill>
                            <a:schemeClr val="dk1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이</a:t>
                      </a:r>
                      <a:r>
                        <a:rPr lang="ko-KR" sz="1500" b="0" i="0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ko-KR" sz="1500" b="0" i="0" dirty="0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있다면 들어가서 위험 상황을 </a:t>
                      </a:r>
                      <a:r>
                        <a:rPr lang="ko-KR" sz="1500" b="0" i="0" dirty="0" err="1"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알려</a:t>
                      </a:r>
                      <a:r>
                        <a:rPr lang="ko-KR" sz="1500" b="0" i="0" u="none" strike="noStrike" cap="none" dirty="0" err="1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요</a:t>
                      </a:r>
                      <a:r>
                        <a:rPr lang="ko-KR" sz="1500" b="0" i="0" u="none" strike="noStrike" cap="none" dirty="0">
                          <a:solidFill>
                            <a:srgbClr val="000000"/>
                          </a:solidFill>
                          <a:latin typeface="Noto Sans CJK KR DemiLight" panose="020B0400000000000000" pitchFamily="34" charset="-128"/>
                          <a:ea typeface="Noto Sans CJK KR DemiLight" panose="020B0400000000000000" pitchFamily="34" charset="-128"/>
                          <a:cs typeface="Malgun Gothic"/>
                          <a:sym typeface="Malgun Gothic"/>
                        </a:rPr>
                        <a:t>.</a:t>
                      </a:r>
                      <a:endParaRPr b="0" i="0" dirty="0">
                        <a:latin typeface="Noto Sans CJK KR DemiLight" panose="020B0400000000000000" pitchFamily="34" charset="-128"/>
                        <a:ea typeface="Noto Sans CJK KR DemiLight" panose="020B0400000000000000" pitchFamily="34" charset="-128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/>
          <p:cNvSpPr/>
          <p:nvPr/>
        </p:nvSpPr>
        <p:spPr>
          <a:xfrm>
            <a:off x="384134" y="1414048"/>
            <a:ext cx="6769701" cy="750368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ACD153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3100" b="1" dirty="0">
                <a:solidFill>
                  <a:srgbClr val="595959"/>
                </a:solidFill>
                <a:latin typeface="Noto Sans CJK KR Bold" panose="020B0500000000000000" pitchFamily="34" charset="-128"/>
                <a:ea typeface="Noto Sans CJK KR Bold" panose="020B0500000000000000" pitchFamily="34" charset="-128"/>
                <a:cs typeface="Noto Sans"/>
                <a:sym typeface="Noto Sans"/>
              </a:rPr>
              <a:t>유괴, 미아 사고를 예방해요.</a:t>
            </a:r>
            <a:endParaRPr b="1" dirty="0">
              <a:latin typeface="Noto Sans CJK KR Bold" panose="020B0500000000000000" pitchFamily="34" charset="-128"/>
              <a:ea typeface="Noto Sans CJK KR Bold" panose="020B0500000000000000" pitchFamily="34" charset="-128"/>
            </a:endParaRPr>
          </a:p>
        </p:txBody>
      </p:sp>
      <p:sp>
        <p:nvSpPr>
          <p:cNvPr id="182" name="Google Shape;182;p6"/>
          <p:cNvSpPr/>
          <p:nvPr/>
        </p:nvSpPr>
        <p:spPr>
          <a:xfrm>
            <a:off x="-1" y="0"/>
            <a:ext cx="7559675" cy="371959"/>
          </a:xfrm>
          <a:prstGeom prst="rect">
            <a:avLst/>
          </a:prstGeom>
          <a:solidFill>
            <a:srgbClr val="DEEC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" name="Google Shape;183;p6"/>
          <p:cNvGrpSpPr/>
          <p:nvPr/>
        </p:nvGrpSpPr>
        <p:grpSpPr>
          <a:xfrm>
            <a:off x="191474" y="1083005"/>
            <a:ext cx="1360775" cy="523703"/>
            <a:chOff x="331678" y="2687959"/>
            <a:chExt cx="2049829" cy="788890"/>
          </a:xfrm>
        </p:grpSpPr>
        <p:sp>
          <p:nvSpPr>
            <p:cNvPr id="184" name="Google Shape;184;p6"/>
            <p:cNvSpPr/>
            <p:nvPr/>
          </p:nvSpPr>
          <p:spPr>
            <a:xfrm rot="10800000">
              <a:off x="331678" y="3186632"/>
              <a:ext cx="290217" cy="290217"/>
            </a:xfrm>
            <a:prstGeom prst="rtTriangle">
              <a:avLst/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6"/>
            <p:cNvSpPr/>
            <p:nvPr/>
          </p:nvSpPr>
          <p:spPr>
            <a:xfrm>
              <a:off x="331678" y="2690744"/>
              <a:ext cx="1821434" cy="503148"/>
            </a:xfrm>
            <a:prstGeom prst="parallelogram">
              <a:avLst>
                <a:gd name="adj" fmla="val 48524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400" dirty="0">
                  <a:solidFill>
                    <a:schemeClr val="lt1"/>
                  </a:solidFill>
                  <a:latin typeface="Noto Sans CJK KR DemiLight" panose="020B0400000000000000" pitchFamily="34" charset="-128"/>
                  <a:ea typeface="Noto Sans CJK KR DemiLight" panose="020B0400000000000000" pitchFamily="34" charset="-128"/>
                  <a:sym typeface="Arial"/>
                </a:rPr>
                <a:t>활동지 2</a:t>
              </a:r>
              <a:endParaRPr sz="1400" dirty="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sym typeface="Arial"/>
              </a:endParaRPr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1979885" y="2690744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2091290" y="2687959"/>
              <a:ext cx="290217" cy="503148"/>
            </a:xfrm>
            <a:prstGeom prst="parallelogram">
              <a:avLst>
                <a:gd name="adj" fmla="val 81836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0" name="Google Shape;190;p6"/>
          <p:cNvSpPr txBox="1"/>
          <p:nvPr/>
        </p:nvSpPr>
        <p:spPr>
          <a:xfrm>
            <a:off x="1729525" y="2285544"/>
            <a:ext cx="54204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800" dirty="0">
                <a:solidFill>
                  <a:schemeClr val="dk1"/>
                </a:solidFill>
                <a:latin typeface="Noto Sans CJK KR Medium" panose="020B0500000000000000" pitchFamily="34" charset="-128"/>
                <a:ea typeface="Noto Sans CJK KR Medium" panose="020B0500000000000000" pitchFamily="34" charset="-128"/>
                <a:cs typeface="Helvetica Neue"/>
                <a:sym typeface="Helvetica Neue"/>
              </a:rPr>
              <a:t>(     )학년 (     )반 이름(           )</a:t>
            </a:r>
            <a:endParaRPr sz="1800" dirty="0">
              <a:solidFill>
                <a:schemeClr val="dk1"/>
              </a:solidFill>
              <a:latin typeface="Noto Sans CJK KR Medium" panose="020B0500000000000000" pitchFamily="34" charset="-128"/>
              <a:ea typeface="Noto Sans CJK KR Medium" panose="020B0500000000000000" pitchFamily="34" charset="-128"/>
              <a:cs typeface="Helvetica Neue"/>
              <a:sym typeface="Helvetica Neue"/>
            </a:endParaRPr>
          </a:p>
        </p:txBody>
      </p:sp>
      <p:grpSp>
        <p:nvGrpSpPr>
          <p:cNvPr id="194" name="Google Shape;194;p6"/>
          <p:cNvGrpSpPr/>
          <p:nvPr/>
        </p:nvGrpSpPr>
        <p:grpSpPr>
          <a:xfrm>
            <a:off x="396913" y="2733990"/>
            <a:ext cx="6765844" cy="261617"/>
            <a:chOff x="533208" y="2573730"/>
            <a:chExt cx="5240469" cy="202634"/>
          </a:xfrm>
        </p:grpSpPr>
        <p:sp>
          <p:nvSpPr>
            <p:cNvPr id="195" name="Google Shape;195;p6"/>
            <p:cNvSpPr/>
            <p:nvPr/>
          </p:nvSpPr>
          <p:spPr>
            <a:xfrm>
              <a:off x="533208" y="2573735"/>
              <a:ext cx="318128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ACD15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Noto Sans CJK KR Medium" panose="020B0500000000000000" pitchFamily="34" charset="-128"/>
                <a:ea typeface="Noto Sans CJK KR Medium" panose="020B0500000000000000" pitchFamily="34" charset="-128"/>
                <a:cs typeface="Noto Sans"/>
                <a:sym typeface="Noto Sans"/>
              </a:endParaRPr>
            </a:p>
          </p:txBody>
        </p:sp>
        <p:sp>
          <p:nvSpPr>
            <p:cNvPr id="196" name="Google Shape;196;p6"/>
            <p:cNvSpPr/>
            <p:nvPr/>
          </p:nvSpPr>
          <p:spPr>
            <a:xfrm>
              <a:off x="847832" y="2573730"/>
              <a:ext cx="4925845" cy="202629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rgbClr val="8AAA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100">
                  <a:solidFill>
                    <a:srgbClr val="FFFFFF"/>
                  </a:solidFill>
                  <a:latin typeface="Noto Sans CJK KR Medium" panose="020B0500000000000000" pitchFamily="34" charset="-128"/>
                  <a:ea typeface="Noto Sans CJK KR Medium" panose="020B0500000000000000" pitchFamily="34" charset="-128"/>
                  <a:cs typeface="Noto Sans"/>
                  <a:sym typeface="Noto Sans"/>
                </a:rPr>
                <a:t>아동 안전 지킴이 집을 색칠하여 완성해봅시다.</a:t>
              </a:r>
              <a:endParaRPr>
                <a:latin typeface="Noto Sans CJK KR Medium" panose="020B0500000000000000" pitchFamily="34" charset="-128"/>
                <a:ea typeface="Noto Sans CJK KR Medium" panose="020B0500000000000000" pitchFamily="34" charset="-128"/>
              </a:endParaRPr>
            </a:p>
          </p:txBody>
        </p:sp>
        <p:pic>
          <p:nvPicPr>
            <p:cNvPr id="197" name="Google Shape;197;p6" descr="삼각형, 디자인이(가) 표시된 사진  자동 생성된 설명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2539" y="2618409"/>
              <a:ext cx="219464" cy="11325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8" name="Google Shape;198;p6"/>
          <p:cNvPicPr preferRelativeResize="0"/>
          <p:nvPr/>
        </p:nvPicPr>
        <p:blipFill rotWithShape="1">
          <a:blip r:embed="rId4">
            <a:alphaModFix/>
          </a:blip>
          <a:srcRect t="14550" b="25690"/>
          <a:stretch/>
        </p:blipFill>
        <p:spPr>
          <a:xfrm>
            <a:off x="360555" y="3733799"/>
            <a:ext cx="6837407" cy="578008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1D25E4C2-9863-D055-A67D-57259491E103}"/>
              </a:ext>
            </a:extLst>
          </p:cNvPr>
          <p:cNvSpPr/>
          <p:nvPr/>
        </p:nvSpPr>
        <p:spPr>
          <a:xfrm>
            <a:off x="5235171" y="291313"/>
            <a:ext cx="1551511" cy="216638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 u="none" strike="noStrike" cap="none">
                <a:solidFill>
                  <a:srgbClr val="262626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2024 학교 안전 교육 콘텐츠</a:t>
            </a:r>
            <a:endParaRPr sz="700">
              <a:solidFill>
                <a:srgbClr val="262626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3" name="Google Shape;105;p2">
            <a:extLst>
              <a:ext uri="{FF2B5EF4-FFF2-40B4-BE49-F238E27FC236}">
                <a16:creationId xmlns:a16="http://schemas.microsoft.com/office/drawing/2014/main" id="{135D507A-F128-D438-BDC0-13B2F1690898}"/>
              </a:ext>
            </a:extLst>
          </p:cNvPr>
          <p:cNvSpPr/>
          <p:nvPr/>
        </p:nvSpPr>
        <p:spPr>
          <a:xfrm>
            <a:off x="6456749" y="291313"/>
            <a:ext cx="827704" cy="216638"/>
          </a:xfrm>
          <a:prstGeom prst="roundRect">
            <a:avLst>
              <a:gd name="adj" fmla="val 50000"/>
            </a:avLst>
          </a:prstGeom>
          <a:solidFill>
            <a:srgbClr val="96BD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700">
                <a:solidFill>
                  <a:schemeClr val="lt1"/>
                </a:solidFill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초등 1-3학년</a:t>
            </a:r>
            <a:endParaRPr sz="700">
              <a:solidFill>
                <a:schemeClr val="lt1"/>
              </a:solidFill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4" name="Google Shape;106;p2">
            <a:extLst>
              <a:ext uri="{FF2B5EF4-FFF2-40B4-BE49-F238E27FC236}">
                <a16:creationId xmlns:a16="http://schemas.microsoft.com/office/drawing/2014/main" id="{3C037955-1B0B-4192-6BC2-084F904F969B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413366" y="10198391"/>
            <a:ext cx="1398838" cy="39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  <a:cs typeface="Noto Sans"/>
                <a:sym typeface="Noto Sans"/>
              </a:rPr>
              <a:t>생활안전ㅣ</a:t>
            </a:r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  <a:cs typeface="Noto Sans"/>
              <a:sym typeface="Noto Sans"/>
            </a:endParaRPr>
          </a:p>
        </p:txBody>
      </p:sp>
      <p:sp>
        <p:nvSpPr>
          <p:cNvPr id="5" name="Google Shape;107;p2">
            <a:extLst>
              <a:ext uri="{FF2B5EF4-FFF2-40B4-BE49-F238E27FC236}">
                <a16:creationId xmlns:a16="http://schemas.microsoft.com/office/drawing/2014/main" id="{273156C4-9BB9-7987-60C4-9CEA9D57B21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613025" y="10113263"/>
            <a:ext cx="515153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000">
                <a:latin typeface="Noto Sans CJK KR DemiLight" panose="020B0400000000000000" pitchFamily="34" charset="-128"/>
                <a:ea typeface="Noto Sans CJK KR DemiLight" panose="020B0400000000000000" pitchFamily="34" charset="-128"/>
              </a:rPr>
              <a:t>7</a:t>
            </a:fld>
            <a:endParaRPr sz="1000">
              <a:latin typeface="Noto Sans CJK KR DemiLight" panose="020B0400000000000000" pitchFamily="34" charset="-128"/>
              <a:ea typeface="Noto Sans CJK KR DemiLight" panose="020B0400000000000000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987</Words>
  <Application>Microsoft Office PowerPoint</Application>
  <PresentationFormat>사용자 지정</PresentationFormat>
  <Paragraphs>180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Arial</vt:lpstr>
      <vt:lpstr>Noto Sans CJK KR Bold</vt:lpstr>
      <vt:lpstr>Noto Sans</vt:lpstr>
      <vt:lpstr>Noto Sans Medium</vt:lpstr>
      <vt:lpstr>Noto Sans CJK KR Medium</vt:lpstr>
      <vt:lpstr>Noto Sans CJK KR DemiLight</vt:lpstr>
      <vt:lpstr>Play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jihyun choi</dc:creator>
  <cp:lastModifiedBy>학교안전공제중앙회(신규직원)</cp:lastModifiedBy>
  <cp:revision>9</cp:revision>
  <dcterms:created xsi:type="dcterms:W3CDTF">2024-10-31T06:12:59Z</dcterms:created>
  <dcterms:modified xsi:type="dcterms:W3CDTF">2025-05-08T05:59:01Z</dcterms:modified>
</cp:coreProperties>
</file>